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861" r:id="rId2"/>
    <p:sldId id="1093" r:id="rId3"/>
    <p:sldId id="1094" r:id="rId4"/>
    <p:sldId id="1101" r:id="rId5"/>
    <p:sldId id="1102" r:id="rId6"/>
    <p:sldId id="1100"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893" autoAdjust="0"/>
    <p:restoredTop sz="82472" autoAdjust="0"/>
  </p:normalViewPr>
  <p:slideViewPr>
    <p:cSldViewPr>
      <p:cViewPr varScale="1">
        <p:scale>
          <a:sx n="148" d="100"/>
          <a:sy n="148" d="100"/>
        </p:scale>
        <p:origin x="1672" y="192"/>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8/20/21</a:t>
            </a:fld>
            <a:endParaRPr lang="en-US"/>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286813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361735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697914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336785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497952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a:p>
        </p:txBody>
      </p:sp>
      <p:sp>
        <p:nvSpPr>
          <p:cNvPr id="8" name="Rectangle 5"/>
          <p:cNvSpPr>
            <a:spLocks noGrp="1" noChangeArrowheads="1"/>
          </p:cNvSpPr>
          <p:nvPr>
            <p:ph type="ftr" sz="quarter" idx="11"/>
          </p:nvPr>
        </p:nvSpPr>
        <p:spPr>
          <a:ln/>
        </p:spPr>
        <p:txBody>
          <a:bodyPr/>
          <a:lstStyle>
            <a:lvl1pPr>
              <a:defRPr/>
            </a:lvl1pPr>
          </a:lstStyle>
          <a:p>
            <a:pPr>
              <a:defRPr/>
            </a:pPr>
            <a:endParaRPr lang="en-AU"/>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a:p>
        </p:txBody>
      </p:sp>
      <p:sp>
        <p:nvSpPr>
          <p:cNvPr id="4" name="Rectangle 5"/>
          <p:cNvSpPr>
            <a:spLocks noGrp="1" noChangeArrowheads="1"/>
          </p:cNvSpPr>
          <p:nvPr>
            <p:ph type="ftr" sz="quarter" idx="11"/>
          </p:nvPr>
        </p:nvSpPr>
        <p:spPr>
          <a:ln/>
        </p:spPr>
        <p:txBody>
          <a:bodyPr/>
          <a:lstStyle>
            <a:lvl1pPr>
              <a:defRPr/>
            </a:lvl1pPr>
          </a:lstStyle>
          <a:p>
            <a:pPr>
              <a:defRPr/>
            </a:pPr>
            <a:endParaRPr lang="en-AU"/>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p>
        </p:txBody>
      </p:sp>
      <p:sp>
        <p:nvSpPr>
          <p:cNvPr id="3" name="Rectangle 5"/>
          <p:cNvSpPr>
            <a:spLocks noGrp="1" noChangeArrowheads="1"/>
          </p:cNvSpPr>
          <p:nvPr>
            <p:ph type="ftr" sz="quarter" idx="11"/>
          </p:nvPr>
        </p:nvSpPr>
        <p:spPr>
          <a:ln/>
        </p:spPr>
        <p:txBody>
          <a:bodyPr/>
          <a:lstStyle>
            <a:lvl1pPr>
              <a:defRPr/>
            </a:lvl1pPr>
          </a:lstStyle>
          <a:p>
            <a:pPr>
              <a:defRPr/>
            </a:pPr>
            <a:endParaRPr lang="en-AU"/>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Peter 3:11-18</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2606291"/>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400" b="1" baseline="30000" dirty="0">
                <a:solidFill>
                  <a:schemeClr val="bg1"/>
                </a:solidFill>
                <a:latin typeface="Times New Roman" panose="02020603050405020304" pitchFamily="18" charset="0"/>
                <a:ea typeface="Times New Roman" panose="02020603050405020304" pitchFamily="18" charset="0"/>
              </a:rPr>
              <a:t>11 </a:t>
            </a:r>
            <a:r>
              <a:rPr lang="en-AU" sz="2400" dirty="0">
                <a:solidFill>
                  <a:schemeClr val="bg1"/>
                </a:solidFill>
                <a:latin typeface="Times New Roman" panose="02020603050405020304" pitchFamily="18" charset="0"/>
                <a:ea typeface="Times New Roman" panose="02020603050405020304" pitchFamily="18" charset="0"/>
              </a:rPr>
              <a:t>Since all these things are thus to be dissolved, what sort of people ought you to be in lives of holiness and godliness, </a:t>
            </a:r>
            <a:r>
              <a:rPr lang="en-AU" sz="2400" b="1" baseline="30000" dirty="0">
                <a:solidFill>
                  <a:schemeClr val="bg1"/>
                </a:solidFill>
                <a:latin typeface="Times New Roman" panose="02020603050405020304" pitchFamily="18" charset="0"/>
                <a:ea typeface="Times New Roman" panose="02020603050405020304" pitchFamily="18" charset="0"/>
              </a:rPr>
              <a:t>12 </a:t>
            </a:r>
            <a:r>
              <a:rPr lang="en-AU" sz="2400" dirty="0">
                <a:solidFill>
                  <a:schemeClr val="bg1"/>
                </a:solidFill>
                <a:latin typeface="Times New Roman" panose="02020603050405020304" pitchFamily="18" charset="0"/>
                <a:ea typeface="Times New Roman" panose="02020603050405020304" pitchFamily="18" charset="0"/>
              </a:rPr>
              <a:t>waiting for and hastening the coming of the day of God, because of which the heavens will be set on fire and dissolved, and the heavenly bodies will melt as they burn!  </a:t>
            </a:r>
            <a:r>
              <a:rPr lang="en-AU" sz="2400" b="1" baseline="30000" dirty="0">
                <a:solidFill>
                  <a:schemeClr val="bg1"/>
                </a:solidFill>
                <a:latin typeface="Times New Roman" panose="02020603050405020304" pitchFamily="18" charset="0"/>
                <a:ea typeface="Times New Roman" panose="02020603050405020304" pitchFamily="18" charset="0"/>
              </a:rPr>
              <a:t>13 </a:t>
            </a:r>
            <a:r>
              <a:rPr lang="en-AU" sz="2400" dirty="0">
                <a:solidFill>
                  <a:schemeClr val="bg1"/>
                </a:solidFill>
                <a:latin typeface="Times New Roman" panose="02020603050405020304" pitchFamily="18" charset="0"/>
                <a:ea typeface="Times New Roman" panose="02020603050405020304" pitchFamily="18" charset="0"/>
              </a:rPr>
              <a:t>But according to his promise we are waiting for new heavens and a new earth in which righteousness dwells.</a:t>
            </a:r>
            <a:r>
              <a:rPr lang="en-AU" sz="2400" dirty="0">
                <a:solidFill>
                  <a:schemeClr val="bg1"/>
                </a:solidFill>
              </a:rPr>
              <a:t> </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1298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282921"/>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400" b="1" baseline="30000" dirty="0">
                <a:solidFill>
                  <a:schemeClr val="bg1"/>
                </a:solidFill>
                <a:latin typeface="Times New Roman" panose="02020603050405020304" pitchFamily="18" charset="0"/>
                <a:ea typeface="Times New Roman" panose="02020603050405020304" pitchFamily="18" charset="0"/>
              </a:rPr>
              <a:t>14 </a:t>
            </a:r>
            <a:r>
              <a:rPr lang="en-AU" sz="2400" dirty="0">
                <a:solidFill>
                  <a:schemeClr val="bg1"/>
                </a:solidFill>
                <a:latin typeface="Times New Roman" panose="02020603050405020304" pitchFamily="18" charset="0"/>
                <a:ea typeface="Times New Roman" panose="02020603050405020304" pitchFamily="18" charset="0"/>
              </a:rPr>
              <a:t>Therefore, beloved, since you are waiting for these, be diligent to be found by him without spot or blemish, and at peace.  </a:t>
            </a:r>
            <a:r>
              <a:rPr lang="en-AU" sz="2400" b="1" baseline="30000" dirty="0">
                <a:solidFill>
                  <a:schemeClr val="bg1"/>
                </a:solidFill>
                <a:latin typeface="Times New Roman" panose="02020603050405020304" pitchFamily="18" charset="0"/>
                <a:ea typeface="Times New Roman" panose="02020603050405020304" pitchFamily="18" charset="0"/>
              </a:rPr>
              <a:t>15 </a:t>
            </a:r>
            <a:r>
              <a:rPr lang="en-AU" sz="2400" dirty="0">
                <a:solidFill>
                  <a:schemeClr val="bg1"/>
                </a:solidFill>
                <a:latin typeface="Times New Roman" panose="02020603050405020304" pitchFamily="18" charset="0"/>
                <a:ea typeface="Times New Roman" panose="02020603050405020304" pitchFamily="18" charset="0"/>
              </a:rPr>
              <a:t>And count the patience of our Lord as salvation, just as our beloved brother Paul also wrote to you according to the wisdom given him, </a:t>
            </a:r>
            <a:r>
              <a:rPr lang="en-AU" sz="2400" b="1" baseline="30000" dirty="0">
                <a:solidFill>
                  <a:schemeClr val="bg1"/>
                </a:solidFill>
                <a:latin typeface="Times New Roman" panose="02020603050405020304" pitchFamily="18" charset="0"/>
                <a:ea typeface="Times New Roman" panose="02020603050405020304" pitchFamily="18" charset="0"/>
              </a:rPr>
              <a:t>16 </a:t>
            </a:r>
            <a:r>
              <a:rPr lang="en-AU" sz="2400" dirty="0">
                <a:solidFill>
                  <a:schemeClr val="bg1"/>
                </a:solidFill>
                <a:latin typeface="Times New Roman" panose="02020603050405020304" pitchFamily="18" charset="0"/>
                <a:ea typeface="Times New Roman" panose="02020603050405020304" pitchFamily="18" charset="0"/>
              </a:rPr>
              <a:t>as he does in all his letters when he speaks in them of these matters.  There are some things in them that are hard to understand, which the ignorant and unstable twist to their own destruction, as they do the other Scriptures.  </a:t>
            </a:r>
            <a:r>
              <a:rPr lang="en-AU" sz="2400" b="1" baseline="30000" dirty="0">
                <a:solidFill>
                  <a:schemeClr val="bg1"/>
                </a:solidFill>
                <a:latin typeface="Times New Roman" panose="02020603050405020304" pitchFamily="18" charset="0"/>
                <a:ea typeface="Times New Roman" panose="02020603050405020304" pitchFamily="18" charset="0"/>
              </a:rPr>
              <a:t>17 </a:t>
            </a:r>
            <a:r>
              <a:rPr lang="en-AU" sz="2400" dirty="0">
                <a:solidFill>
                  <a:schemeClr val="bg1"/>
                </a:solidFill>
                <a:latin typeface="Times New Roman" panose="02020603050405020304" pitchFamily="18" charset="0"/>
                <a:ea typeface="Times New Roman" panose="02020603050405020304" pitchFamily="18" charset="0"/>
              </a:rPr>
              <a:t>You therefore, beloved, knowing this beforehand, take care that you are not carried away with the error of lawless people and lose your own stability.  </a:t>
            </a:r>
            <a:r>
              <a:rPr lang="en-AU" sz="2400" b="1" baseline="30000" dirty="0">
                <a:solidFill>
                  <a:schemeClr val="bg1"/>
                </a:solidFill>
                <a:latin typeface="Times New Roman" panose="02020603050405020304" pitchFamily="18" charset="0"/>
                <a:ea typeface="Times New Roman" panose="02020603050405020304" pitchFamily="18" charset="0"/>
              </a:rPr>
              <a:t>18 </a:t>
            </a:r>
            <a:r>
              <a:rPr lang="en-AU" sz="2400" dirty="0">
                <a:solidFill>
                  <a:schemeClr val="bg1"/>
                </a:solidFill>
                <a:latin typeface="Times New Roman" panose="02020603050405020304" pitchFamily="18" charset="0"/>
                <a:ea typeface="Times New Roman" panose="02020603050405020304" pitchFamily="18" charset="0"/>
              </a:rPr>
              <a:t>But grow in the grace and knowledge of our Lord and Saviour Jesus Christ.  To him be the glory both now and to the day of eternity.  </a:t>
            </a:r>
          </a:p>
          <a:p>
            <a:pPr>
              <a:lnSpc>
                <a:spcPct val="115000"/>
              </a:lnSpc>
              <a:spcAft>
                <a:spcPts val="1000"/>
              </a:spcAft>
            </a:pPr>
            <a:r>
              <a:rPr lang="en-AU" sz="2400" dirty="0">
                <a:solidFill>
                  <a:schemeClr val="bg1"/>
                </a:solidFill>
                <a:latin typeface="Times New Roman" panose="02020603050405020304" pitchFamily="18" charset="0"/>
                <a:ea typeface="Times New Roman" panose="02020603050405020304" pitchFamily="18" charset="0"/>
              </a:rPr>
              <a:t>Amen.</a:t>
            </a:r>
            <a:r>
              <a:rPr lang="en-AU" sz="2400" dirty="0">
                <a:solidFill>
                  <a:schemeClr val="bg1"/>
                </a:solidFill>
              </a:rPr>
              <a:t> </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064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New  Kingdom  Living</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C25A64B-CB03-BB4B-AEA0-2F3A1A9BE066}"/>
              </a:ext>
            </a:extLst>
          </p:cNvPr>
          <p:cNvSpPr txBox="1"/>
          <p:nvPr/>
        </p:nvSpPr>
        <p:spPr>
          <a:xfrm>
            <a:off x="539552" y="407112"/>
            <a:ext cx="8139924" cy="923330"/>
          </a:xfrm>
          <a:prstGeom prst="rect">
            <a:avLst/>
          </a:prstGeom>
          <a:noFill/>
          <a:ln w="19050">
            <a:solidFill>
              <a:schemeClr val="bg1"/>
            </a:solidFill>
          </a:ln>
        </p:spPr>
        <p:txBody>
          <a:bodyPr wrap="square" numCol="1"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The Return of Jesus and the Day of the Lord (judgment) are coming.</a:t>
            </a:r>
          </a:p>
          <a:p>
            <a:pPr algn="ctr"/>
            <a:r>
              <a:rPr lang="en-AU" dirty="0">
                <a:solidFill>
                  <a:schemeClr val="bg1"/>
                </a:solidFill>
                <a:latin typeface="Times New Roman" panose="02020603050405020304" pitchFamily="18" charset="0"/>
                <a:cs typeface="Times New Roman" panose="02020603050405020304" pitchFamily="18" charset="0"/>
              </a:rPr>
              <a:t>The Heavens and Earth will be destroyed.  And all that is evil.</a:t>
            </a:r>
          </a:p>
          <a:p>
            <a:pPr algn="ctr"/>
            <a:r>
              <a:rPr lang="en-AU" dirty="0">
                <a:solidFill>
                  <a:schemeClr val="bg1"/>
                </a:solidFill>
                <a:latin typeface="Times New Roman" panose="02020603050405020304" pitchFamily="18" charset="0"/>
                <a:cs typeface="Times New Roman" panose="02020603050405020304" pitchFamily="18" charset="0"/>
              </a:rPr>
              <a:t>But God has promised a New Heavens &amp; New Earth, in which righteousness dwells.</a:t>
            </a:r>
          </a:p>
        </p:txBody>
      </p:sp>
      <p:sp>
        <p:nvSpPr>
          <p:cNvPr id="12" name="Rectangle 11">
            <a:extLst>
              <a:ext uri="{FF2B5EF4-FFF2-40B4-BE49-F238E27FC236}">
                <a16:creationId xmlns:a16="http://schemas.microsoft.com/office/drawing/2014/main" id="{D3241679-B4F5-FA4F-BDAA-6322DDFD83E7}"/>
              </a:ext>
            </a:extLst>
          </p:cNvPr>
          <p:cNvSpPr/>
          <p:nvPr/>
        </p:nvSpPr>
        <p:spPr>
          <a:xfrm>
            <a:off x="1547664" y="1384680"/>
            <a:ext cx="5442867" cy="584775"/>
          </a:xfrm>
          <a:prstGeom prst="rect">
            <a:avLst/>
          </a:prstGeom>
          <a:solidFill>
            <a:schemeClr val="bg1"/>
          </a:solidFill>
        </p:spPr>
        <p:txBody>
          <a:bodyPr wrap="square">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But according to his promise we are waiting for new heavens and a new earth in which righteousness dwells.</a:t>
            </a:r>
            <a:r>
              <a:rPr lang="en-AU" sz="1600" dirty="0"/>
              <a:t> </a:t>
            </a:r>
            <a:endParaRPr lang="en-AU" sz="1600"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2774625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autoUpdateAnimBg="0"/>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New  Kingdom  Living</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C25A64B-CB03-BB4B-AEA0-2F3A1A9BE066}"/>
              </a:ext>
            </a:extLst>
          </p:cNvPr>
          <p:cNvSpPr txBox="1"/>
          <p:nvPr/>
        </p:nvSpPr>
        <p:spPr>
          <a:xfrm>
            <a:off x="539552" y="407112"/>
            <a:ext cx="8139924" cy="923330"/>
          </a:xfrm>
          <a:prstGeom prst="rect">
            <a:avLst/>
          </a:prstGeom>
          <a:noFill/>
          <a:ln w="19050">
            <a:solidFill>
              <a:schemeClr val="bg1"/>
            </a:solidFill>
          </a:ln>
        </p:spPr>
        <p:txBody>
          <a:bodyPr wrap="square" numCol="1"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The Return of Jesus and the Day of the Lord (judgment) are coming.</a:t>
            </a:r>
          </a:p>
          <a:p>
            <a:pPr algn="ctr"/>
            <a:r>
              <a:rPr lang="en-AU" dirty="0">
                <a:solidFill>
                  <a:schemeClr val="bg1"/>
                </a:solidFill>
                <a:latin typeface="Times New Roman" panose="02020603050405020304" pitchFamily="18" charset="0"/>
                <a:cs typeface="Times New Roman" panose="02020603050405020304" pitchFamily="18" charset="0"/>
              </a:rPr>
              <a:t>The Heavens and Earth will be destroyed.  And all that is evil.</a:t>
            </a:r>
          </a:p>
          <a:p>
            <a:pPr algn="ctr"/>
            <a:r>
              <a:rPr lang="en-AU" dirty="0">
                <a:solidFill>
                  <a:schemeClr val="bg1"/>
                </a:solidFill>
                <a:latin typeface="Times New Roman" panose="02020603050405020304" pitchFamily="18" charset="0"/>
                <a:cs typeface="Times New Roman" panose="02020603050405020304" pitchFamily="18" charset="0"/>
              </a:rPr>
              <a:t>But God has promised a New Heavens &amp; New Earth, in which righteousness dwells.</a:t>
            </a:r>
          </a:p>
        </p:txBody>
      </p:sp>
      <p:sp>
        <p:nvSpPr>
          <p:cNvPr id="10" name="TextBox 9">
            <a:extLst>
              <a:ext uri="{FF2B5EF4-FFF2-40B4-BE49-F238E27FC236}">
                <a16:creationId xmlns:a16="http://schemas.microsoft.com/office/drawing/2014/main" id="{5970A257-7D64-8A4A-B412-0FAFD1806D59}"/>
              </a:ext>
            </a:extLst>
          </p:cNvPr>
          <p:cNvSpPr txBox="1"/>
          <p:nvPr/>
        </p:nvSpPr>
        <p:spPr>
          <a:xfrm>
            <a:off x="18790" y="2983186"/>
            <a:ext cx="8937891" cy="923330"/>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destiny is righteousness.  Therefore live for this new kingdom now. (live righteously)</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burden, but a joy to walk with the Spirit in the Righteousness we are saved to</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are at peace, knowing we have righteousness from God, while we await His coming</a:t>
            </a:r>
          </a:p>
        </p:txBody>
      </p:sp>
      <p:sp>
        <p:nvSpPr>
          <p:cNvPr id="12" name="Rectangle 11">
            <a:extLst>
              <a:ext uri="{FF2B5EF4-FFF2-40B4-BE49-F238E27FC236}">
                <a16:creationId xmlns:a16="http://schemas.microsoft.com/office/drawing/2014/main" id="{D3241679-B4F5-FA4F-BDAA-6322DDFD83E7}"/>
              </a:ext>
            </a:extLst>
          </p:cNvPr>
          <p:cNvSpPr/>
          <p:nvPr/>
        </p:nvSpPr>
        <p:spPr>
          <a:xfrm>
            <a:off x="667330" y="1341508"/>
            <a:ext cx="7884368" cy="1661993"/>
          </a:xfrm>
          <a:prstGeom prst="rect">
            <a:avLst/>
          </a:prstGeom>
          <a:solidFill>
            <a:schemeClr val="bg1"/>
          </a:solidFill>
        </p:spPr>
        <p:txBody>
          <a:bodyPr wrap="square">
            <a:spAutoFit/>
          </a:bodyPr>
          <a:lstStyle/>
          <a:p>
            <a:r>
              <a:rPr lang="en-AU" sz="1700"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sz="1700" dirty="0">
                <a:latin typeface="Comic Sans MS" panose="030F0902030302020204" pitchFamily="66" charset="0"/>
                <a:ea typeface="Times New Roman" panose="02020603050405020304" pitchFamily="18" charset="0"/>
                <a:cs typeface="Times New Roman" panose="02020603050405020304" pitchFamily="18" charset="0"/>
              </a:rPr>
              <a:t>But according to his promise we are waiting for new heavens and a new earth in which righteousness dwells. </a:t>
            </a:r>
            <a:r>
              <a:rPr lang="en-AU" sz="1700"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sz="1700" dirty="0">
                <a:latin typeface="Comic Sans MS" panose="030F0902030302020204" pitchFamily="66" charset="0"/>
                <a:ea typeface="Times New Roman" panose="02020603050405020304" pitchFamily="18" charset="0"/>
                <a:cs typeface="Times New Roman" panose="02020603050405020304" pitchFamily="18" charset="0"/>
              </a:rPr>
              <a:t>Therefore, beloved, since you are waiting for these, </a:t>
            </a:r>
            <a:r>
              <a:rPr lang="en-AU" sz="1700" u="sng" dirty="0">
                <a:latin typeface="Comic Sans MS" panose="030F0902030302020204" pitchFamily="66" charset="0"/>
                <a:ea typeface="Times New Roman" panose="02020603050405020304" pitchFamily="18" charset="0"/>
                <a:cs typeface="Times New Roman" panose="02020603050405020304" pitchFamily="18" charset="0"/>
              </a:rPr>
              <a:t>be diligent to be found by him without spot or blemish, and at peace</a:t>
            </a:r>
            <a:r>
              <a:rPr lang="en-AU" sz="1700" dirty="0">
                <a:latin typeface="Comic Sans MS" panose="030F0902030302020204" pitchFamily="66" charset="0"/>
                <a:ea typeface="Times New Roman" panose="02020603050405020304" pitchFamily="18" charset="0"/>
                <a:cs typeface="Times New Roman" panose="02020603050405020304" pitchFamily="18" charset="0"/>
              </a:rPr>
              <a:t>.  </a:t>
            </a:r>
            <a:r>
              <a:rPr lang="en-AU" sz="1700"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AU" sz="1700" dirty="0">
                <a:latin typeface="Comic Sans MS" panose="030F0902030302020204" pitchFamily="66" charset="0"/>
                <a:ea typeface="Times New Roman" panose="02020603050405020304" pitchFamily="18" charset="0"/>
                <a:cs typeface="Times New Roman" panose="02020603050405020304" pitchFamily="18" charset="0"/>
              </a:rPr>
              <a:t>And count the patience of our Lord as salvation, just as our beloved brother Paul also wrote to you according to the wisdom given him, </a:t>
            </a:r>
            <a:r>
              <a:rPr lang="en-AU" sz="1700"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sz="1700" dirty="0">
                <a:latin typeface="Comic Sans MS" panose="030F0902030302020204" pitchFamily="66" charset="0"/>
                <a:ea typeface="Times New Roman" panose="02020603050405020304" pitchFamily="18" charset="0"/>
                <a:cs typeface="Times New Roman" panose="02020603050405020304" pitchFamily="18" charset="0"/>
              </a:rPr>
              <a:t>as he does in all his letters when he speaks in them of these matters.</a:t>
            </a:r>
            <a:r>
              <a:rPr lang="en-AU" sz="1700" dirty="0"/>
              <a:t> </a:t>
            </a:r>
            <a:endParaRPr lang="en-AU" sz="1700" dirty="0">
              <a:latin typeface="Comic Sans MS" panose="030F0902030302020204" pitchFamily="66" charset="0"/>
              <a:ea typeface="Times New Roman" panose="02020603050405020304" pitchFamily="18" charset="0"/>
            </a:endParaRPr>
          </a:p>
        </p:txBody>
      </p:sp>
      <p:sp>
        <p:nvSpPr>
          <p:cNvPr id="14" name="TextBox 13">
            <a:extLst>
              <a:ext uri="{FF2B5EF4-FFF2-40B4-BE49-F238E27FC236}">
                <a16:creationId xmlns:a16="http://schemas.microsoft.com/office/drawing/2014/main" id="{10338A4F-9732-2746-A5BE-A3E39AC93F11}"/>
              </a:ext>
            </a:extLst>
          </p:cNvPr>
          <p:cNvSpPr txBox="1"/>
          <p:nvPr/>
        </p:nvSpPr>
        <p:spPr>
          <a:xfrm>
            <a:off x="31317" y="3887237"/>
            <a:ext cx="8244407"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A common message from the Apostles: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7CF4C901-0B85-564E-8E00-2F7230C91CF9}"/>
              </a:ext>
            </a:extLst>
          </p:cNvPr>
          <p:cNvSpPr txBox="1"/>
          <p:nvPr/>
        </p:nvSpPr>
        <p:spPr>
          <a:xfrm>
            <a:off x="18790" y="4160525"/>
            <a:ext cx="9125210" cy="369332"/>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eagerly await the return of Jesus;  be ready; without spot or blemish;  live righteously;  peace</a:t>
            </a:r>
          </a:p>
        </p:txBody>
      </p:sp>
      <p:sp>
        <p:nvSpPr>
          <p:cNvPr id="17" name="TextBox 16">
            <a:extLst>
              <a:ext uri="{FF2B5EF4-FFF2-40B4-BE49-F238E27FC236}">
                <a16:creationId xmlns:a16="http://schemas.microsoft.com/office/drawing/2014/main" id="{571D9449-ED48-4A45-8D2B-98880D442F7A}"/>
              </a:ext>
            </a:extLst>
          </p:cNvPr>
          <p:cNvSpPr txBox="1"/>
          <p:nvPr/>
        </p:nvSpPr>
        <p:spPr>
          <a:xfrm>
            <a:off x="17031" y="4408731"/>
            <a:ext cx="2034690"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Biblical integrity</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81AF2510-761F-BE40-B526-C7D005D105DE}"/>
              </a:ext>
            </a:extLst>
          </p:cNvPr>
          <p:cNvSpPr txBox="1"/>
          <p:nvPr/>
        </p:nvSpPr>
        <p:spPr>
          <a:xfrm>
            <a:off x="1691680" y="4441235"/>
            <a:ext cx="4416337" cy="369332"/>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Sometimes a fine line that gets misjudged</a:t>
            </a:r>
          </a:p>
        </p:txBody>
      </p:sp>
      <p:sp>
        <p:nvSpPr>
          <p:cNvPr id="19" name="TextBox 18">
            <a:extLst>
              <a:ext uri="{FF2B5EF4-FFF2-40B4-BE49-F238E27FC236}">
                <a16:creationId xmlns:a16="http://schemas.microsoft.com/office/drawing/2014/main" id="{F341479C-9763-A14F-A74C-AC80CF80CE6E}"/>
              </a:ext>
            </a:extLst>
          </p:cNvPr>
          <p:cNvSpPr txBox="1"/>
          <p:nvPr/>
        </p:nvSpPr>
        <p:spPr>
          <a:xfrm>
            <a:off x="5755" y="4719841"/>
            <a:ext cx="9121214" cy="646331"/>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Sometimes “false words” (reshaping of Scripture to something new/different)</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Sometimes “twisting / torturing of Scripture” to make it say what it is not saying</a:t>
            </a:r>
          </a:p>
        </p:txBody>
      </p:sp>
    </p:spTree>
    <p:extLst>
      <p:ext uri="{BB962C8B-B14F-4D97-AF65-F5344CB8AC3E}">
        <p14:creationId xmlns:p14="http://schemas.microsoft.com/office/powerpoint/2010/main" val="4177134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xEl>
                                              <p:pRg st="0" end="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P spid="14" grpId="0"/>
      <p:bldP spid="15" grpId="0" build="p"/>
      <p:bldP spid="17" grpId="0"/>
      <p:bldP spid="18" grpId="0" build="p"/>
      <p:bldP spid="1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1049259" y="121196"/>
            <a:ext cx="2555776"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New  Kingdom  Living</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C25A64B-CB03-BB4B-AEA0-2F3A1A9BE066}"/>
              </a:ext>
            </a:extLst>
          </p:cNvPr>
          <p:cNvSpPr txBox="1"/>
          <p:nvPr/>
        </p:nvSpPr>
        <p:spPr>
          <a:xfrm>
            <a:off x="3707904" y="41068"/>
            <a:ext cx="4543580" cy="646331"/>
          </a:xfrm>
          <a:prstGeom prst="rect">
            <a:avLst/>
          </a:prstGeom>
          <a:noFill/>
          <a:ln w="19050">
            <a:solidFill>
              <a:schemeClr val="bg1"/>
            </a:solidFill>
          </a:ln>
        </p:spPr>
        <p:txBody>
          <a:bodyPr wrap="square" numCol="1"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God has promised a New Heavens &amp; New Earth, in which righteousness dwells.</a:t>
            </a:r>
          </a:p>
        </p:txBody>
      </p:sp>
      <p:sp>
        <p:nvSpPr>
          <p:cNvPr id="10" name="TextBox 9">
            <a:extLst>
              <a:ext uri="{FF2B5EF4-FFF2-40B4-BE49-F238E27FC236}">
                <a16:creationId xmlns:a16="http://schemas.microsoft.com/office/drawing/2014/main" id="{5970A257-7D64-8A4A-B412-0FAFD1806D59}"/>
              </a:ext>
            </a:extLst>
          </p:cNvPr>
          <p:cNvSpPr txBox="1"/>
          <p:nvPr/>
        </p:nvSpPr>
        <p:spPr>
          <a:xfrm>
            <a:off x="54311" y="677948"/>
            <a:ext cx="8937891" cy="923330"/>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destiny is righteousness.  Therefore live for this new kingdom now. (live righteously)</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burden, but a joy to walk with the Spirit in the Righteousness we are saved to</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are at peace, knowing we have righteousness from God, while we await His coming</a:t>
            </a:r>
          </a:p>
        </p:txBody>
      </p:sp>
      <p:sp>
        <p:nvSpPr>
          <p:cNvPr id="12" name="Rectangle 11">
            <a:extLst>
              <a:ext uri="{FF2B5EF4-FFF2-40B4-BE49-F238E27FC236}">
                <a16:creationId xmlns:a16="http://schemas.microsoft.com/office/drawing/2014/main" id="{D3241679-B4F5-FA4F-BDAA-6322DDFD83E7}"/>
              </a:ext>
            </a:extLst>
          </p:cNvPr>
          <p:cNvSpPr/>
          <p:nvPr/>
        </p:nvSpPr>
        <p:spPr>
          <a:xfrm>
            <a:off x="549468" y="3588112"/>
            <a:ext cx="8388424" cy="1200329"/>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17 </a:t>
            </a:r>
            <a:r>
              <a:rPr lang="en-AU" dirty="0">
                <a:latin typeface="Comic Sans MS" panose="030F0902030302020204" pitchFamily="66" charset="0"/>
                <a:ea typeface="Times New Roman" panose="02020603050405020304" pitchFamily="18" charset="0"/>
                <a:cs typeface="Times New Roman" panose="02020603050405020304" pitchFamily="18" charset="0"/>
              </a:rPr>
              <a:t>You therefore, beloved, knowing this beforehand, take care that you are not carried away with the error of lawless people and lose your own stability.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18 </a:t>
            </a:r>
            <a:r>
              <a:rPr lang="en-AU" dirty="0">
                <a:latin typeface="Comic Sans MS" panose="030F0902030302020204" pitchFamily="66" charset="0"/>
                <a:ea typeface="Times New Roman" panose="02020603050405020304" pitchFamily="18" charset="0"/>
                <a:cs typeface="Times New Roman" panose="02020603050405020304" pitchFamily="18" charset="0"/>
              </a:rPr>
              <a:t>But grow in the grace and knowledge of our Lord and Saviour Jesus Christ.  To him be the glory both now and to the day of eternity.  Amen.</a:t>
            </a:r>
            <a:r>
              <a:rPr lang="en-AU" sz="1600" dirty="0"/>
              <a:t> </a:t>
            </a:r>
            <a:endParaRPr lang="en-AU" sz="1700" dirty="0">
              <a:latin typeface="Comic Sans MS" panose="030F0902030302020204" pitchFamily="66" charset="0"/>
              <a:ea typeface="Times New Roman" panose="02020603050405020304" pitchFamily="18" charset="0"/>
            </a:endParaRPr>
          </a:p>
        </p:txBody>
      </p:sp>
      <p:sp>
        <p:nvSpPr>
          <p:cNvPr id="14" name="TextBox 13">
            <a:extLst>
              <a:ext uri="{FF2B5EF4-FFF2-40B4-BE49-F238E27FC236}">
                <a16:creationId xmlns:a16="http://schemas.microsoft.com/office/drawing/2014/main" id="{10338A4F-9732-2746-A5BE-A3E39AC93F11}"/>
              </a:ext>
            </a:extLst>
          </p:cNvPr>
          <p:cNvSpPr txBox="1"/>
          <p:nvPr/>
        </p:nvSpPr>
        <p:spPr>
          <a:xfrm>
            <a:off x="12528" y="1524675"/>
            <a:ext cx="8244407"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A common message from the Apostles: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7CF4C901-0B85-564E-8E00-2F7230C91CF9}"/>
              </a:ext>
            </a:extLst>
          </p:cNvPr>
          <p:cNvSpPr txBox="1"/>
          <p:nvPr/>
        </p:nvSpPr>
        <p:spPr>
          <a:xfrm>
            <a:off x="1" y="1797963"/>
            <a:ext cx="9125210" cy="369332"/>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eagerly await the return of Jesus;  be ready; without spot or blemish;  live righteously;  peace</a:t>
            </a:r>
          </a:p>
        </p:txBody>
      </p:sp>
      <p:sp>
        <p:nvSpPr>
          <p:cNvPr id="17" name="TextBox 16">
            <a:extLst>
              <a:ext uri="{FF2B5EF4-FFF2-40B4-BE49-F238E27FC236}">
                <a16:creationId xmlns:a16="http://schemas.microsoft.com/office/drawing/2014/main" id="{571D9449-ED48-4A45-8D2B-98880D442F7A}"/>
              </a:ext>
            </a:extLst>
          </p:cNvPr>
          <p:cNvSpPr txBox="1"/>
          <p:nvPr/>
        </p:nvSpPr>
        <p:spPr>
          <a:xfrm>
            <a:off x="-1758" y="2046169"/>
            <a:ext cx="2034690"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Biblical integrity</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81AF2510-761F-BE40-B526-C7D005D105DE}"/>
              </a:ext>
            </a:extLst>
          </p:cNvPr>
          <p:cNvSpPr txBox="1"/>
          <p:nvPr/>
        </p:nvSpPr>
        <p:spPr>
          <a:xfrm>
            <a:off x="1672891" y="2078673"/>
            <a:ext cx="4416337" cy="369332"/>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Sometimes a fine line that gets misjudged</a:t>
            </a:r>
          </a:p>
        </p:txBody>
      </p:sp>
      <p:sp>
        <p:nvSpPr>
          <p:cNvPr id="19" name="TextBox 18">
            <a:extLst>
              <a:ext uri="{FF2B5EF4-FFF2-40B4-BE49-F238E27FC236}">
                <a16:creationId xmlns:a16="http://schemas.microsoft.com/office/drawing/2014/main" id="{F341479C-9763-A14F-A74C-AC80CF80CE6E}"/>
              </a:ext>
            </a:extLst>
          </p:cNvPr>
          <p:cNvSpPr txBox="1"/>
          <p:nvPr/>
        </p:nvSpPr>
        <p:spPr>
          <a:xfrm>
            <a:off x="-13034" y="2357279"/>
            <a:ext cx="9121214" cy="646331"/>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Sometimes “false words” (reshaping of Scripture to something new/different)</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Sometimes “twisting / torturing of Scripture” to make it say what it is not saying</a:t>
            </a:r>
          </a:p>
        </p:txBody>
      </p:sp>
      <p:sp>
        <p:nvSpPr>
          <p:cNvPr id="20" name="TextBox 19">
            <a:extLst>
              <a:ext uri="{FF2B5EF4-FFF2-40B4-BE49-F238E27FC236}">
                <a16:creationId xmlns:a16="http://schemas.microsoft.com/office/drawing/2014/main" id="{11FF73AA-0CA0-4643-8310-7BDB1EE28AE9}"/>
              </a:ext>
            </a:extLst>
          </p:cNvPr>
          <p:cNvSpPr txBox="1"/>
          <p:nvPr/>
        </p:nvSpPr>
        <p:spPr>
          <a:xfrm>
            <a:off x="-30334" y="2953426"/>
            <a:ext cx="2768461"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“They” (False teachers)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BD5599A2-30D2-B64F-BAD5-58E2AEE9D7A8}"/>
              </a:ext>
            </a:extLst>
          </p:cNvPr>
          <p:cNvSpPr txBox="1"/>
          <p:nvPr/>
        </p:nvSpPr>
        <p:spPr>
          <a:xfrm>
            <a:off x="-29415" y="4774965"/>
            <a:ext cx="2977342"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“You”  (The Beloved)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9B1FC7A2-8FE3-8649-9B05-7BAEA4537AAA}"/>
              </a:ext>
            </a:extLst>
          </p:cNvPr>
          <p:cNvSpPr txBox="1"/>
          <p:nvPr/>
        </p:nvSpPr>
        <p:spPr>
          <a:xfrm>
            <a:off x="2272966" y="2964498"/>
            <a:ext cx="6816724" cy="369332"/>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want to appear to have a superior knowledge &amp; spirituality</a:t>
            </a:r>
          </a:p>
        </p:txBody>
      </p:sp>
      <p:sp>
        <p:nvSpPr>
          <p:cNvPr id="23" name="TextBox 22">
            <a:extLst>
              <a:ext uri="{FF2B5EF4-FFF2-40B4-BE49-F238E27FC236}">
                <a16:creationId xmlns:a16="http://schemas.microsoft.com/office/drawing/2014/main" id="{D87FA57A-C8D8-9B42-9C4D-7DC24C9DDD4D}"/>
              </a:ext>
            </a:extLst>
          </p:cNvPr>
          <p:cNvSpPr txBox="1"/>
          <p:nvPr/>
        </p:nvSpPr>
        <p:spPr>
          <a:xfrm>
            <a:off x="-27322" y="3271679"/>
            <a:ext cx="9117012" cy="369332"/>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 God’s eyes, they are “ignorant” &amp; “unstable” </a:t>
            </a:r>
          </a:p>
        </p:txBody>
      </p:sp>
      <p:sp>
        <p:nvSpPr>
          <p:cNvPr id="24" name="TextBox 23">
            <a:extLst>
              <a:ext uri="{FF2B5EF4-FFF2-40B4-BE49-F238E27FC236}">
                <a16:creationId xmlns:a16="http://schemas.microsoft.com/office/drawing/2014/main" id="{C580E994-BD2A-D04E-A984-F4A57D15026D}"/>
              </a:ext>
            </a:extLst>
          </p:cNvPr>
          <p:cNvSpPr txBox="1"/>
          <p:nvPr/>
        </p:nvSpPr>
        <p:spPr>
          <a:xfrm>
            <a:off x="2244774" y="4774965"/>
            <a:ext cx="6844915" cy="369332"/>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be convinced.  Don’t be ‘carried away’ with the error</a:t>
            </a:r>
          </a:p>
        </p:txBody>
      </p:sp>
      <p:sp>
        <p:nvSpPr>
          <p:cNvPr id="25" name="TextBox 24">
            <a:extLst>
              <a:ext uri="{FF2B5EF4-FFF2-40B4-BE49-F238E27FC236}">
                <a16:creationId xmlns:a16="http://schemas.microsoft.com/office/drawing/2014/main" id="{94FD4724-4ACF-9743-9EBE-2551B599FB6E}"/>
              </a:ext>
            </a:extLst>
          </p:cNvPr>
          <p:cNvSpPr txBox="1"/>
          <p:nvPr/>
        </p:nvSpPr>
        <p:spPr>
          <a:xfrm>
            <a:off x="-48369" y="5053571"/>
            <a:ext cx="9138058" cy="646331"/>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Maintain stability by standing on the Solid Rock word of God.</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Grow in the Grace and knowledge of our Lord and Saviour Jesus Christ</a:t>
            </a:r>
          </a:p>
        </p:txBody>
      </p:sp>
    </p:spTree>
    <p:extLst>
      <p:ext uri="{BB962C8B-B14F-4D97-AF65-F5344CB8AC3E}">
        <p14:creationId xmlns:p14="http://schemas.microsoft.com/office/powerpoint/2010/main" val="3672942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1" grpId="0"/>
      <p:bldP spid="22" grpId="0" build="p"/>
      <p:bldP spid="24" grpId="0" build="p"/>
      <p:bldP spid="25"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135246</TotalTime>
  <Words>870</Words>
  <Application>Microsoft Macintosh PowerPoint</Application>
  <PresentationFormat>On-screen Show (16:10)</PresentationFormat>
  <Paragraphs>52</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2285</cp:revision>
  <cp:lastPrinted>2021-08-19T21:23:28Z</cp:lastPrinted>
  <dcterms:created xsi:type="dcterms:W3CDTF">2016-11-04T06:28:01Z</dcterms:created>
  <dcterms:modified xsi:type="dcterms:W3CDTF">2021-08-19T21:27:48Z</dcterms:modified>
</cp:coreProperties>
</file>